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smtClean="0"/>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582089A-845A-4F03-8DE9-7A643BDC90DD}" type="datetimeFigureOut">
              <a:rPr lang="nl-NL" smtClean="0"/>
              <a:t>25-2-2020</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ADC4D17-190C-49AB-8210-14F1CB80D4EB}"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52390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582089A-845A-4F03-8DE9-7A643BDC90DD}" type="datetimeFigureOut">
              <a:rPr lang="nl-NL" smtClean="0"/>
              <a:t>25-2-2020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ADC4D17-190C-49AB-8210-14F1CB80D4EB}" type="slidenum">
              <a:rPr lang="nl-NL" smtClean="0"/>
              <a:t>‹nr.›</a:t>
            </a:fld>
            <a:endParaRPr lang="nl-NL"/>
          </a:p>
        </p:txBody>
      </p:sp>
    </p:spTree>
    <p:extLst>
      <p:ext uri="{BB962C8B-B14F-4D97-AF65-F5344CB8AC3E}">
        <p14:creationId xmlns:p14="http://schemas.microsoft.com/office/powerpoint/2010/main" val="888855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582089A-845A-4F03-8DE9-7A643BDC90DD}" type="datetimeFigureOut">
              <a:rPr lang="nl-NL" smtClean="0"/>
              <a:t>25-2-2020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ADC4D17-190C-49AB-8210-14F1CB80D4EB}" type="slidenum">
              <a:rPr lang="nl-NL" smtClean="0"/>
              <a:t>‹nr.›</a:t>
            </a:fld>
            <a:endParaRPr lang="nl-NL"/>
          </a:p>
        </p:txBody>
      </p:sp>
    </p:spTree>
    <p:extLst>
      <p:ext uri="{BB962C8B-B14F-4D97-AF65-F5344CB8AC3E}">
        <p14:creationId xmlns:p14="http://schemas.microsoft.com/office/powerpoint/2010/main" val="327717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582089A-845A-4F03-8DE9-7A643BDC90DD}" type="datetimeFigureOut">
              <a:rPr lang="nl-NL" smtClean="0"/>
              <a:t>25-2-2020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ADC4D17-190C-49AB-8210-14F1CB80D4EB}" type="slidenum">
              <a:rPr lang="nl-NL" smtClean="0"/>
              <a:t>‹nr.›</a:t>
            </a:fld>
            <a:endParaRPr lang="nl-NL"/>
          </a:p>
        </p:txBody>
      </p:sp>
    </p:spTree>
    <p:extLst>
      <p:ext uri="{BB962C8B-B14F-4D97-AF65-F5344CB8AC3E}">
        <p14:creationId xmlns:p14="http://schemas.microsoft.com/office/powerpoint/2010/main" val="38994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582089A-845A-4F03-8DE9-7A643BDC90DD}" type="datetimeFigureOut">
              <a:rPr lang="nl-NL" smtClean="0"/>
              <a:t>25-2-2020</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ADC4D17-190C-49AB-8210-14F1CB80D4EB}"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7938481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C582089A-845A-4F03-8DE9-7A643BDC90DD}" type="datetimeFigureOut">
              <a:rPr lang="nl-NL" smtClean="0"/>
              <a:t>25-2-2020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ADC4D17-190C-49AB-8210-14F1CB80D4EB}" type="slidenum">
              <a:rPr lang="nl-NL" smtClean="0"/>
              <a:t>‹nr.›</a:t>
            </a:fld>
            <a:endParaRPr lang="nl-NL"/>
          </a:p>
        </p:txBody>
      </p:sp>
    </p:spTree>
    <p:extLst>
      <p:ext uri="{BB962C8B-B14F-4D97-AF65-F5344CB8AC3E}">
        <p14:creationId xmlns:p14="http://schemas.microsoft.com/office/powerpoint/2010/main" val="351289497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C582089A-845A-4F03-8DE9-7A643BDC90DD}" type="datetimeFigureOut">
              <a:rPr lang="nl-NL" smtClean="0"/>
              <a:t>25-2-2020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ADC4D17-190C-49AB-8210-14F1CB80D4EB}" type="slidenum">
              <a:rPr lang="nl-NL" smtClean="0"/>
              <a:t>‹nr.›</a:t>
            </a:fld>
            <a:endParaRPr lang="nl-NL"/>
          </a:p>
        </p:txBody>
      </p:sp>
    </p:spTree>
    <p:extLst>
      <p:ext uri="{BB962C8B-B14F-4D97-AF65-F5344CB8AC3E}">
        <p14:creationId xmlns:p14="http://schemas.microsoft.com/office/powerpoint/2010/main" val="370650561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C582089A-845A-4F03-8DE9-7A643BDC90DD}" type="datetimeFigureOut">
              <a:rPr lang="nl-NL" smtClean="0"/>
              <a:t>25-2-2020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ADC4D17-190C-49AB-8210-14F1CB80D4EB}" type="slidenum">
              <a:rPr lang="nl-NL" smtClean="0"/>
              <a:t>‹nr.›</a:t>
            </a:fld>
            <a:endParaRPr lang="nl-NL"/>
          </a:p>
        </p:txBody>
      </p:sp>
    </p:spTree>
    <p:extLst>
      <p:ext uri="{BB962C8B-B14F-4D97-AF65-F5344CB8AC3E}">
        <p14:creationId xmlns:p14="http://schemas.microsoft.com/office/powerpoint/2010/main" val="414639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82089A-845A-4F03-8DE9-7A643BDC90DD}" type="datetimeFigureOut">
              <a:rPr lang="nl-NL" smtClean="0"/>
              <a:t>25-2-2020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ADC4D17-190C-49AB-8210-14F1CB80D4EB}" type="slidenum">
              <a:rPr lang="nl-NL" smtClean="0"/>
              <a:t>‹nr.›</a:t>
            </a:fld>
            <a:endParaRPr lang="nl-NL"/>
          </a:p>
        </p:txBody>
      </p:sp>
    </p:spTree>
    <p:extLst>
      <p:ext uri="{BB962C8B-B14F-4D97-AF65-F5344CB8AC3E}">
        <p14:creationId xmlns:p14="http://schemas.microsoft.com/office/powerpoint/2010/main" val="390574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smtClean="0"/>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C582089A-845A-4F03-8DE9-7A643BDC90DD}" type="datetimeFigureOut">
              <a:rPr lang="nl-NL" smtClean="0"/>
              <a:t>25-2-2020</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7ADC4D17-190C-49AB-8210-14F1CB80D4EB}"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4594933"/>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C582089A-845A-4F03-8DE9-7A643BDC90DD}" type="datetimeFigureOut">
              <a:rPr lang="nl-NL" smtClean="0"/>
              <a:t>25-2-2020</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7ADC4D17-190C-49AB-8210-14F1CB80D4EB}" type="slidenum">
              <a:rPr lang="nl-NL" smtClean="0"/>
              <a:t>‹nr.›</a:t>
            </a:fld>
            <a:endParaRPr lang="nl-NL"/>
          </a:p>
        </p:txBody>
      </p:sp>
    </p:spTree>
    <p:extLst>
      <p:ext uri="{BB962C8B-B14F-4D97-AF65-F5344CB8AC3E}">
        <p14:creationId xmlns:p14="http://schemas.microsoft.com/office/powerpoint/2010/main" val="263555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582089A-845A-4F03-8DE9-7A643BDC90DD}" type="datetimeFigureOut">
              <a:rPr lang="nl-NL" smtClean="0"/>
              <a:t>25-2-2020</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ADC4D17-190C-49AB-8210-14F1CB80D4EB}"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1552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ontwikkelingspsychologie</a:t>
            </a:r>
            <a:endParaRPr lang="nl-NL" dirty="0"/>
          </a:p>
        </p:txBody>
      </p:sp>
      <p:sp>
        <p:nvSpPr>
          <p:cNvPr id="3" name="Ondertitel 2"/>
          <p:cNvSpPr>
            <a:spLocks noGrp="1"/>
          </p:cNvSpPr>
          <p:nvPr>
            <p:ph type="subTitle" idx="1"/>
          </p:nvPr>
        </p:nvSpPr>
        <p:spPr/>
        <p:txBody>
          <a:bodyPr>
            <a:normAutofit lnSpcReduction="10000"/>
          </a:bodyPr>
          <a:lstStyle/>
          <a:p>
            <a:r>
              <a:rPr lang="nl-NL" dirty="0" smtClean="0"/>
              <a:t>Leerjaar 2 periode 2</a:t>
            </a:r>
          </a:p>
          <a:p>
            <a:r>
              <a:rPr lang="nl-NL" dirty="0" smtClean="0"/>
              <a:t>Les 3</a:t>
            </a:r>
            <a:endParaRPr lang="nl-NL" dirty="0"/>
          </a:p>
        </p:txBody>
      </p:sp>
    </p:spTree>
    <p:extLst>
      <p:ext uri="{BB962C8B-B14F-4D97-AF65-F5344CB8AC3E}">
        <p14:creationId xmlns:p14="http://schemas.microsoft.com/office/powerpoint/2010/main" val="3316456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Taken van een onderwijsassistent</a:t>
            </a:r>
            <a:endParaRPr lang="nl-NL" dirty="0"/>
          </a:p>
        </p:txBody>
      </p:sp>
      <p:sp>
        <p:nvSpPr>
          <p:cNvPr id="3" name="Tijdelijke aanduiding voor inhoud 2"/>
          <p:cNvSpPr>
            <a:spLocks noGrp="1"/>
          </p:cNvSpPr>
          <p:nvPr>
            <p:ph idx="1"/>
          </p:nvPr>
        </p:nvSpPr>
        <p:spPr/>
        <p:txBody>
          <a:bodyPr/>
          <a:lstStyle/>
          <a:p>
            <a:r>
              <a:rPr lang="nl-NL" dirty="0" smtClean="0"/>
              <a:t>Voor het samenwerken:</a:t>
            </a:r>
          </a:p>
          <a:p>
            <a:pPr lvl="1"/>
            <a:r>
              <a:rPr lang="nl-NL" dirty="0"/>
              <a:t>L</a:t>
            </a:r>
            <a:r>
              <a:rPr lang="nl-NL" dirty="0" smtClean="0"/>
              <a:t>aat leerlingen van te voren afspreken wie wat doet! Vooraf kun extra aandacht besteden aan </a:t>
            </a:r>
            <a:r>
              <a:rPr lang="nl-NL" smtClean="0"/>
              <a:t>één samenwerkingsvaardigheid</a:t>
            </a:r>
            <a:endParaRPr lang="nl-NL" dirty="0" smtClean="0"/>
          </a:p>
          <a:p>
            <a:r>
              <a:rPr lang="nl-NL" dirty="0" smtClean="0"/>
              <a:t>Tijdens het samenwerken:</a:t>
            </a:r>
          </a:p>
          <a:p>
            <a:pPr lvl="1"/>
            <a:r>
              <a:rPr lang="nl-NL" dirty="0" smtClean="0"/>
              <a:t>Geef feedback op de manier van samenwerken, grijp niet te snel in. Laat leerlingen zoveel mogelijk zelf de problemen oplossen</a:t>
            </a:r>
          </a:p>
          <a:p>
            <a:r>
              <a:rPr lang="nl-NL" dirty="0" smtClean="0"/>
              <a:t>Na het samenwerken:</a:t>
            </a:r>
          </a:p>
          <a:p>
            <a:pPr lvl="1"/>
            <a:r>
              <a:rPr lang="nl-NL" dirty="0" smtClean="0"/>
              <a:t>Richt de aandacht op hoe de samenwerking is verlopen, zodat </a:t>
            </a:r>
            <a:r>
              <a:rPr lang="nl-NL" dirty="0" err="1" smtClean="0"/>
              <a:t>lln</a:t>
            </a:r>
            <a:r>
              <a:rPr lang="nl-NL" dirty="0" smtClean="0"/>
              <a:t> bewust worden van hun gedrag. Richt je vooral op wat goed is gegaan</a:t>
            </a:r>
            <a:endParaRPr lang="nl-NL" dirty="0"/>
          </a:p>
        </p:txBody>
      </p:sp>
    </p:spTree>
    <p:extLst>
      <p:ext uri="{BB962C8B-B14F-4D97-AF65-F5344CB8AC3E}">
        <p14:creationId xmlns:p14="http://schemas.microsoft.com/office/powerpoint/2010/main" val="2750845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Week opdracht</a:t>
            </a:r>
            <a:endParaRPr lang="nl-NL" dirty="0"/>
          </a:p>
        </p:txBody>
      </p:sp>
      <p:sp>
        <p:nvSpPr>
          <p:cNvPr id="3" name="Tijdelijke aanduiding voor inhoud 2"/>
          <p:cNvSpPr>
            <a:spLocks noGrp="1"/>
          </p:cNvSpPr>
          <p:nvPr>
            <p:ph idx="1"/>
          </p:nvPr>
        </p:nvSpPr>
        <p:spPr/>
        <p:txBody>
          <a:bodyPr/>
          <a:lstStyle/>
          <a:p>
            <a:r>
              <a:rPr lang="nl-NL" dirty="0" smtClean="0"/>
              <a:t>Bedenk een lesactiviteit en laat deze aansluiten bij het niveau en de beleving van jouw stage klas. Werk ze uit op een manier zodat ze in de verschillende vormen van onderwijs passen</a:t>
            </a:r>
          </a:p>
          <a:p>
            <a:pPr lvl="2"/>
            <a:r>
              <a:rPr lang="nl-NL" dirty="0"/>
              <a:t>Projectonderwijs</a:t>
            </a:r>
          </a:p>
          <a:p>
            <a:pPr lvl="2"/>
            <a:r>
              <a:rPr lang="nl-NL" dirty="0"/>
              <a:t>Het directe-instructie model</a:t>
            </a:r>
          </a:p>
          <a:p>
            <a:pPr lvl="2"/>
            <a:r>
              <a:rPr lang="nl-NL" dirty="0"/>
              <a:t>Zelfstandig werken d.m.v. het GIP-model</a:t>
            </a:r>
          </a:p>
          <a:p>
            <a:pPr lvl="2"/>
            <a:r>
              <a:rPr lang="nl-NL" dirty="0"/>
              <a:t>Samenwerkend leren / coöperatief </a:t>
            </a:r>
            <a:r>
              <a:rPr lang="nl-NL" dirty="0" smtClean="0"/>
              <a:t>leren</a:t>
            </a:r>
          </a:p>
          <a:p>
            <a:pPr marL="0" indent="0">
              <a:buNone/>
            </a:pPr>
            <a:endParaRPr lang="nl-NL" dirty="0"/>
          </a:p>
          <a:p>
            <a:pPr marL="0" indent="0" algn="ctr">
              <a:buNone/>
            </a:pPr>
            <a:r>
              <a:rPr lang="nl-NL" b="1" dirty="0" smtClean="0"/>
              <a:t>GEBRUIK JE BOEK! HOOFDSTUK 4</a:t>
            </a:r>
            <a:endParaRPr lang="nl-NL" b="1" dirty="0"/>
          </a:p>
          <a:p>
            <a:endParaRPr lang="nl-NL" dirty="0"/>
          </a:p>
        </p:txBody>
      </p:sp>
    </p:spTree>
    <p:extLst>
      <p:ext uri="{BB962C8B-B14F-4D97-AF65-F5344CB8AC3E}">
        <p14:creationId xmlns:p14="http://schemas.microsoft.com/office/powerpoint/2010/main" val="302979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 gaan we het hebben over</a:t>
            </a:r>
            <a:endParaRPr lang="nl-NL" dirty="0"/>
          </a:p>
        </p:txBody>
      </p:sp>
      <p:sp>
        <p:nvSpPr>
          <p:cNvPr id="3" name="Tijdelijke aanduiding voor inhoud 2"/>
          <p:cNvSpPr>
            <a:spLocks noGrp="1"/>
          </p:cNvSpPr>
          <p:nvPr>
            <p:ph idx="1"/>
          </p:nvPr>
        </p:nvSpPr>
        <p:spPr/>
        <p:txBody>
          <a:bodyPr/>
          <a:lstStyle/>
          <a:p>
            <a:r>
              <a:rPr lang="nl-NL" dirty="0" smtClean="0"/>
              <a:t>Projectonderwijs</a:t>
            </a:r>
          </a:p>
          <a:p>
            <a:r>
              <a:rPr lang="nl-NL" dirty="0" smtClean="0"/>
              <a:t>Het directe-instructie model</a:t>
            </a:r>
          </a:p>
          <a:p>
            <a:r>
              <a:rPr lang="nl-NL" dirty="0" smtClean="0"/>
              <a:t>Zelfstandig werken d.m.v. het GIP-model</a:t>
            </a:r>
          </a:p>
          <a:p>
            <a:r>
              <a:rPr lang="nl-NL" dirty="0" smtClean="0"/>
              <a:t>Samenwerkend leren / coöperatief leren</a:t>
            </a:r>
            <a:endParaRPr lang="nl-NL" dirty="0"/>
          </a:p>
        </p:txBody>
      </p:sp>
    </p:spTree>
    <p:extLst>
      <p:ext uri="{BB962C8B-B14F-4D97-AF65-F5344CB8AC3E}">
        <p14:creationId xmlns:p14="http://schemas.microsoft.com/office/powerpoint/2010/main" val="3638754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Project onderwijs</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Langere periode werken aan een opdracht of een praktijkprobleem</a:t>
            </a:r>
          </a:p>
          <a:p>
            <a:r>
              <a:rPr lang="nl-NL" dirty="0" smtClean="0"/>
              <a:t>Je daagt de leerling uit te werken aan een ‘echt’ probleem waar ze het nut en de noodzaak van inzien én die aansluit bij hun interesse</a:t>
            </a:r>
          </a:p>
          <a:p>
            <a:pPr lvl="1"/>
            <a:r>
              <a:rPr lang="nl-NL" dirty="0" smtClean="0"/>
              <a:t>Het daagt uit tot </a:t>
            </a:r>
          </a:p>
          <a:p>
            <a:pPr lvl="3"/>
            <a:r>
              <a:rPr lang="nl-NL" dirty="0" smtClean="0"/>
              <a:t>Creatief denken,</a:t>
            </a:r>
          </a:p>
          <a:p>
            <a:pPr lvl="3"/>
            <a:r>
              <a:rPr lang="nl-NL" dirty="0" smtClean="0"/>
              <a:t>Kritisch denken,</a:t>
            </a:r>
          </a:p>
          <a:p>
            <a:pPr lvl="3"/>
            <a:r>
              <a:rPr lang="nl-NL" dirty="0" smtClean="0"/>
              <a:t>Samenwerken</a:t>
            </a:r>
          </a:p>
          <a:p>
            <a:pPr lvl="3"/>
            <a:r>
              <a:rPr lang="nl-NL" dirty="0" smtClean="0"/>
              <a:t>Problemen oplossen </a:t>
            </a:r>
          </a:p>
          <a:p>
            <a:pPr lvl="3"/>
            <a:r>
              <a:rPr lang="nl-NL" dirty="0" smtClean="0"/>
              <a:t>En Communiceren!</a:t>
            </a:r>
          </a:p>
          <a:p>
            <a:pPr lvl="1"/>
            <a:r>
              <a:rPr lang="nl-NL" dirty="0" smtClean="0"/>
              <a:t>Het eigen initiatief en creativiteit staan centraal</a:t>
            </a:r>
          </a:p>
          <a:p>
            <a:pPr lvl="2"/>
            <a:r>
              <a:rPr lang="nl-NL" dirty="0" smtClean="0"/>
              <a:t>Er is veel keuzevrijheid voor het maken van een plan, het gebruik van middelen en de manier van onderzoek </a:t>
            </a:r>
            <a:endParaRPr lang="nl-NL" dirty="0"/>
          </a:p>
        </p:txBody>
      </p:sp>
    </p:spTree>
    <p:extLst>
      <p:ext uri="{BB962C8B-B14F-4D97-AF65-F5344CB8AC3E}">
        <p14:creationId xmlns:p14="http://schemas.microsoft.com/office/powerpoint/2010/main" val="4173504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van projectonderwijs is TRANSFER</a:t>
            </a:r>
            <a:endParaRPr lang="nl-NL" dirty="0"/>
          </a:p>
        </p:txBody>
      </p:sp>
      <p:sp>
        <p:nvSpPr>
          <p:cNvPr id="3" name="Tijdelijke aanduiding voor inhoud 2"/>
          <p:cNvSpPr>
            <a:spLocks noGrp="1"/>
          </p:cNvSpPr>
          <p:nvPr>
            <p:ph idx="1"/>
          </p:nvPr>
        </p:nvSpPr>
        <p:spPr/>
        <p:txBody>
          <a:bodyPr/>
          <a:lstStyle/>
          <a:p>
            <a:r>
              <a:rPr lang="nl-NL" dirty="0" smtClean="0"/>
              <a:t>TRANSFER = het geleerde toe kunnen passen in nieuwe situaties</a:t>
            </a:r>
          </a:p>
          <a:p>
            <a:pPr marL="0" indent="0">
              <a:buNone/>
            </a:pPr>
            <a:endParaRPr lang="nl-NL" dirty="0"/>
          </a:p>
          <a:p>
            <a:pPr marL="0" indent="0">
              <a:buNone/>
            </a:pPr>
            <a:r>
              <a:rPr lang="nl-NL" b="1" dirty="0" smtClean="0"/>
              <a:t>Didactisch model projectonderwijs</a:t>
            </a:r>
            <a:r>
              <a:rPr lang="nl-NL" dirty="0" smtClean="0"/>
              <a:t>:</a:t>
            </a:r>
          </a:p>
          <a:p>
            <a:pPr>
              <a:buFontTx/>
              <a:buChar char="-"/>
            </a:pPr>
            <a:r>
              <a:rPr lang="nl-NL" dirty="0" smtClean="0"/>
              <a:t>voorbereiding: </a:t>
            </a:r>
            <a:r>
              <a:rPr lang="nl-NL" sz="2400" i="1" dirty="0" smtClean="0"/>
              <a:t>thema kiezen</a:t>
            </a:r>
          </a:p>
          <a:p>
            <a:pPr>
              <a:buFontTx/>
              <a:buChar char="-"/>
            </a:pPr>
            <a:r>
              <a:rPr lang="nl-NL" dirty="0" smtClean="0"/>
              <a:t>Uitvoeren: </a:t>
            </a:r>
            <a:r>
              <a:rPr lang="nl-NL" sz="2400" i="1" dirty="0" smtClean="0"/>
              <a:t>thema uitwerken</a:t>
            </a:r>
          </a:p>
          <a:p>
            <a:pPr>
              <a:buFontTx/>
              <a:buChar char="-"/>
            </a:pPr>
            <a:r>
              <a:rPr lang="nl-NL" dirty="0" smtClean="0"/>
              <a:t>Evaluatie: </a:t>
            </a:r>
            <a:r>
              <a:rPr lang="nl-NL" sz="2400" i="1" dirty="0" smtClean="0"/>
              <a:t>hoe hebben ze het proces van het thema beleefd en hoe hebben ze samengewerkt</a:t>
            </a:r>
          </a:p>
          <a:p>
            <a:pPr>
              <a:buFontTx/>
              <a:buChar char="-"/>
            </a:pPr>
            <a:endParaRPr lang="nl-NL" dirty="0"/>
          </a:p>
        </p:txBody>
      </p:sp>
    </p:spTree>
    <p:extLst>
      <p:ext uri="{BB962C8B-B14F-4D97-AF65-F5344CB8AC3E}">
        <p14:creationId xmlns:p14="http://schemas.microsoft.com/office/powerpoint/2010/main" val="375742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directe-instructiemodel	</a:t>
            </a:r>
            <a:endParaRPr lang="nl-NL" dirty="0"/>
          </a:p>
        </p:txBody>
      </p:sp>
      <p:sp>
        <p:nvSpPr>
          <p:cNvPr id="3" name="Tijdelijke aanduiding voor inhoud 2"/>
          <p:cNvSpPr>
            <a:spLocks noGrp="1"/>
          </p:cNvSpPr>
          <p:nvPr>
            <p:ph idx="1"/>
          </p:nvPr>
        </p:nvSpPr>
        <p:spPr/>
        <p:txBody>
          <a:bodyPr/>
          <a:lstStyle/>
          <a:p>
            <a:r>
              <a:rPr lang="nl-NL" dirty="0" smtClean="0"/>
              <a:t>Hoe komt de leerling van A (beginsituatie) </a:t>
            </a:r>
          </a:p>
          <a:p>
            <a:pPr marL="0" indent="0">
              <a:buNone/>
            </a:pPr>
            <a:r>
              <a:rPr lang="nl-NL" dirty="0"/>
              <a:t>	</a:t>
            </a:r>
            <a:r>
              <a:rPr lang="nl-NL" dirty="0" smtClean="0"/>
              <a:t>naar B (leerdoel)?</a:t>
            </a:r>
          </a:p>
          <a:p>
            <a:pPr lvl="1"/>
            <a:r>
              <a:rPr lang="nl-NL" dirty="0" smtClean="0"/>
              <a:t>Duidelijke doelen</a:t>
            </a:r>
          </a:p>
          <a:p>
            <a:pPr lvl="1"/>
            <a:r>
              <a:rPr lang="nl-NL" dirty="0" smtClean="0"/>
              <a:t>Aansluiten bij het individuele tempo van de leerling</a:t>
            </a:r>
          </a:p>
          <a:p>
            <a:pPr lvl="1"/>
            <a:r>
              <a:rPr lang="nl-NL" dirty="0" smtClean="0"/>
              <a:t>Heldere leerstofopbouw</a:t>
            </a:r>
          </a:p>
          <a:p>
            <a:pPr lvl="1"/>
            <a:r>
              <a:rPr lang="nl-NL" dirty="0" smtClean="0"/>
              <a:t>Directe feedback</a:t>
            </a:r>
          </a:p>
          <a:p>
            <a:endParaRPr lang="nl-NL" dirty="0"/>
          </a:p>
          <a:p>
            <a:pPr marL="0" indent="0">
              <a:buNone/>
            </a:pPr>
            <a:endParaRPr lang="nl-NL" dirty="0"/>
          </a:p>
        </p:txBody>
      </p:sp>
      <p:pic>
        <p:nvPicPr>
          <p:cNvPr id="4" name="Afbeelding 3"/>
          <p:cNvPicPr>
            <a:picLocks noChangeAspect="1"/>
          </p:cNvPicPr>
          <p:nvPr/>
        </p:nvPicPr>
        <p:blipFill>
          <a:blip r:embed="rId2"/>
          <a:stretch>
            <a:fillRect/>
          </a:stretch>
        </p:blipFill>
        <p:spPr>
          <a:xfrm>
            <a:off x="7560129" y="1240972"/>
            <a:ext cx="3753544" cy="5299573"/>
          </a:xfrm>
          <a:prstGeom prst="rect">
            <a:avLst/>
          </a:prstGeom>
        </p:spPr>
      </p:pic>
    </p:spTree>
    <p:extLst>
      <p:ext uri="{BB962C8B-B14F-4D97-AF65-F5344CB8AC3E}">
        <p14:creationId xmlns:p14="http://schemas.microsoft.com/office/powerpoint/2010/main" val="2573567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Directe instructie model</a:t>
            </a:r>
            <a:endParaRPr lang="nl-NL" dirty="0"/>
          </a:p>
        </p:txBody>
      </p:sp>
      <p:pic>
        <p:nvPicPr>
          <p:cNvPr id="5" name="Tijdelijke aanduiding voor inhoud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93190" y="1240971"/>
            <a:ext cx="3866192" cy="5458621"/>
          </a:xfrm>
        </p:spPr>
      </p:pic>
      <p:sp>
        <p:nvSpPr>
          <p:cNvPr id="4" name="Tijdelijke aanduiding voor inhoud 3"/>
          <p:cNvSpPr>
            <a:spLocks noGrp="1"/>
          </p:cNvSpPr>
          <p:nvPr>
            <p:ph sz="half" idx="2"/>
          </p:nvPr>
        </p:nvSpPr>
        <p:spPr>
          <a:xfrm>
            <a:off x="4859382" y="2063928"/>
            <a:ext cx="6570618" cy="2638701"/>
          </a:xfrm>
        </p:spPr>
        <p:txBody>
          <a:bodyPr/>
          <a:lstStyle/>
          <a:p>
            <a:pPr marL="457200" indent="-457200">
              <a:buFont typeface="+mj-lt"/>
              <a:buAutoNum type="arabicPeriod"/>
            </a:pPr>
            <a:r>
              <a:rPr lang="nl-NL" dirty="0" smtClean="0"/>
              <a:t>Terugblik: voorkennis check, wat weet je er al of nog van</a:t>
            </a:r>
          </a:p>
          <a:p>
            <a:pPr marL="457200" indent="-457200">
              <a:buFont typeface="+mj-lt"/>
              <a:buAutoNum type="arabicPeriod"/>
            </a:pPr>
            <a:r>
              <a:rPr lang="nl-NL" dirty="0" smtClean="0"/>
              <a:t>Oriëntatie: introduceren van nieuw onderwerp</a:t>
            </a:r>
          </a:p>
          <a:p>
            <a:pPr marL="457200" indent="-457200">
              <a:buFont typeface="+mj-lt"/>
              <a:buAutoNum type="arabicPeriod"/>
            </a:pPr>
            <a:r>
              <a:rPr lang="nl-NL" dirty="0" smtClean="0"/>
              <a:t>Instructie: uitleggen of laten zien hoe het moet</a:t>
            </a:r>
          </a:p>
          <a:p>
            <a:pPr marL="457200" indent="-457200">
              <a:buFont typeface="+mj-lt"/>
              <a:buAutoNum type="arabicPeriod"/>
            </a:pPr>
            <a:r>
              <a:rPr lang="nl-NL" dirty="0" smtClean="0"/>
              <a:t>Begeleid oefenen: samen met de </a:t>
            </a:r>
            <a:r>
              <a:rPr lang="nl-NL" dirty="0" err="1" smtClean="0"/>
              <a:t>lln</a:t>
            </a:r>
            <a:r>
              <a:rPr lang="nl-NL" dirty="0" smtClean="0"/>
              <a:t> oefenen</a:t>
            </a:r>
          </a:p>
          <a:p>
            <a:pPr marL="457200" indent="-457200">
              <a:buFont typeface="+mj-lt"/>
              <a:buAutoNum type="arabicPeriod"/>
            </a:pPr>
            <a:r>
              <a:rPr lang="nl-NL" dirty="0" smtClean="0"/>
              <a:t>Verwerking: </a:t>
            </a:r>
            <a:r>
              <a:rPr lang="nl-NL" dirty="0" err="1" smtClean="0"/>
              <a:t>lln</a:t>
            </a:r>
            <a:r>
              <a:rPr lang="nl-NL" dirty="0" smtClean="0"/>
              <a:t> oefenen zelfstandig of in kleine groepjes</a:t>
            </a:r>
          </a:p>
          <a:p>
            <a:pPr marL="457200" indent="-457200">
              <a:buFont typeface="+mj-lt"/>
              <a:buAutoNum type="arabicPeriod"/>
            </a:pPr>
            <a:r>
              <a:rPr lang="nl-NL" dirty="0" smtClean="0"/>
              <a:t>Afronding: reflectie en nabespreking</a:t>
            </a:r>
            <a:endParaRPr lang="nl-NL" dirty="0"/>
          </a:p>
        </p:txBody>
      </p:sp>
      <p:sp>
        <p:nvSpPr>
          <p:cNvPr id="6" name="Tekstvak 5"/>
          <p:cNvSpPr txBox="1"/>
          <p:nvPr/>
        </p:nvSpPr>
        <p:spPr>
          <a:xfrm>
            <a:off x="4859382" y="4950823"/>
            <a:ext cx="6570618" cy="1477328"/>
          </a:xfrm>
          <a:prstGeom prst="rect">
            <a:avLst/>
          </a:prstGeom>
          <a:noFill/>
        </p:spPr>
        <p:txBody>
          <a:bodyPr wrap="square" rtlCol="0">
            <a:spAutoFit/>
          </a:bodyPr>
          <a:lstStyle/>
          <a:p>
            <a:r>
              <a:rPr lang="nl-NL" b="1" dirty="0" smtClean="0"/>
              <a:t>Instructie begeleiden volgens activeren en motiveren:</a:t>
            </a:r>
          </a:p>
          <a:p>
            <a:r>
              <a:rPr lang="nl-NL" sz="2400" u="sng" dirty="0" smtClean="0"/>
              <a:t>Daag de leerling uit zelf na te denken </a:t>
            </a:r>
            <a:r>
              <a:rPr lang="nl-NL" sz="2400" dirty="0" smtClean="0"/>
              <a:t>of zelf verder na te denken, te handelen of stimuleer om door te gaan.</a:t>
            </a:r>
            <a:endParaRPr lang="nl-NL" sz="2400" dirty="0"/>
          </a:p>
        </p:txBody>
      </p:sp>
    </p:spTree>
    <p:extLst>
      <p:ext uri="{BB962C8B-B14F-4D97-AF65-F5344CB8AC3E}">
        <p14:creationId xmlns:p14="http://schemas.microsoft.com/office/powerpoint/2010/main" val="243810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werken</a:t>
            </a:r>
            <a:endParaRPr lang="nl-NL" dirty="0"/>
          </a:p>
        </p:txBody>
      </p:sp>
      <p:sp>
        <p:nvSpPr>
          <p:cNvPr id="3" name="Tijdelijke aanduiding voor inhoud 2"/>
          <p:cNvSpPr>
            <a:spLocks noGrp="1"/>
          </p:cNvSpPr>
          <p:nvPr>
            <p:ph idx="1"/>
          </p:nvPr>
        </p:nvSpPr>
        <p:spPr>
          <a:xfrm>
            <a:off x="1251678" y="1658983"/>
            <a:ext cx="10178322" cy="5055326"/>
          </a:xfrm>
        </p:spPr>
        <p:txBody>
          <a:bodyPr>
            <a:normAutofit/>
          </a:bodyPr>
          <a:lstStyle/>
          <a:p>
            <a:r>
              <a:rPr lang="nl-NL" dirty="0" smtClean="0"/>
              <a:t>Leerlingen werken  alleen of samen gedurende enige tijd zonder hulp van docent of onderwijsassistent</a:t>
            </a:r>
          </a:p>
          <a:p>
            <a:endParaRPr lang="nl-NL" dirty="0"/>
          </a:p>
          <a:p>
            <a:r>
              <a:rPr lang="nl-NL" dirty="0" smtClean="0"/>
              <a:t>Kinderen ontwikkelen zich op hun eigen tempo, daarom is </a:t>
            </a:r>
            <a:r>
              <a:rPr lang="nl-NL" dirty="0" smtClean="0"/>
              <a:t>zelfstandig werken </a:t>
            </a:r>
            <a:r>
              <a:rPr lang="nl-NL" dirty="0" smtClean="0"/>
              <a:t>nodig!!! (kan alleen of in ‘niveau’ groepen)</a:t>
            </a:r>
          </a:p>
          <a:p>
            <a:r>
              <a:rPr lang="nl-NL" dirty="0" smtClean="0"/>
              <a:t>Voordeel: docent of onderwijsassistent kan aandacht geven aan kinderen die dit het meest nodig zijn. Lezen </a:t>
            </a:r>
            <a:r>
              <a:rPr lang="nl-NL" dirty="0" err="1" smtClean="0"/>
              <a:t>blz</a:t>
            </a:r>
            <a:r>
              <a:rPr lang="nl-NL" dirty="0" smtClean="0"/>
              <a:t> 144</a:t>
            </a:r>
          </a:p>
          <a:p>
            <a:endParaRPr lang="nl-NL" dirty="0"/>
          </a:p>
          <a:p>
            <a:r>
              <a:rPr lang="nl-NL" dirty="0" smtClean="0"/>
              <a:t>3 fasen: </a:t>
            </a:r>
          </a:p>
          <a:p>
            <a:pPr marL="914400" lvl="1" indent="-457200">
              <a:buFont typeface="+mj-lt"/>
              <a:buAutoNum type="arabicPeriod"/>
            </a:pPr>
            <a:r>
              <a:rPr lang="nl-NL" dirty="0" smtClean="0"/>
              <a:t>Oriëntatiefase; belangstelling wekken bij leerlingen, nieuwsgierig maken</a:t>
            </a:r>
          </a:p>
          <a:p>
            <a:pPr marL="914400" lvl="1" indent="-457200">
              <a:buFont typeface="+mj-lt"/>
              <a:buAutoNum type="arabicPeriod"/>
            </a:pPr>
            <a:r>
              <a:rPr lang="nl-NL" dirty="0" smtClean="0"/>
              <a:t>Uitvoeringsfase; leerlingen werken aan de opdrachten (individueel of samen met anderen)</a:t>
            </a:r>
          </a:p>
          <a:p>
            <a:pPr marL="914400" lvl="1" indent="-457200">
              <a:buFont typeface="+mj-lt"/>
              <a:buAutoNum type="arabicPeriod"/>
            </a:pPr>
            <a:r>
              <a:rPr lang="nl-NL" dirty="0" smtClean="0"/>
              <a:t>Terugkijkfase; toetsen van het resultaat. Bespreken in welke andere situaties de leerlingen de kennis, vaardigheden, resultaten ook kunnen gebruiken + reflecteren op het leerproces</a:t>
            </a:r>
          </a:p>
          <a:p>
            <a:pPr marL="0" indent="0">
              <a:buNone/>
            </a:pPr>
            <a:endParaRPr lang="nl-NL" dirty="0" smtClean="0"/>
          </a:p>
          <a:p>
            <a:endParaRPr lang="nl-NL" dirty="0"/>
          </a:p>
        </p:txBody>
      </p:sp>
    </p:spTree>
    <p:extLst>
      <p:ext uri="{BB962C8B-B14F-4D97-AF65-F5344CB8AC3E}">
        <p14:creationId xmlns:p14="http://schemas.microsoft.com/office/powerpoint/2010/main" val="631722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GIP-model</a:t>
            </a:r>
            <a:endParaRPr lang="nl-NL" dirty="0"/>
          </a:p>
        </p:txBody>
      </p:sp>
      <p:sp>
        <p:nvSpPr>
          <p:cNvPr id="3" name="Tijdelijke aanduiding voor inhoud 2"/>
          <p:cNvSpPr>
            <a:spLocks noGrp="1"/>
          </p:cNvSpPr>
          <p:nvPr>
            <p:ph idx="1"/>
          </p:nvPr>
        </p:nvSpPr>
        <p:spPr/>
        <p:txBody>
          <a:bodyPr/>
          <a:lstStyle/>
          <a:p>
            <a:r>
              <a:rPr lang="nl-NL" sz="2400" dirty="0" smtClean="0"/>
              <a:t>GIP: groeps- en individueel gericht pedagogisch en didactisch handelen:</a:t>
            </a:r>
          </a:p>
          <a:p>
            <a:pPr lvl="1"/>
            <a:r>
              <a:rPr lang="nl-NL" sz="2000" dirty="0" smtClean="0"/>
              <a:t> model is een hulpmiddel voor een goede organisatie in de klas, waardoor de leerlingen zelfstandig kunnen werken. Het model staat voor vaste regels en heldere afspraken die helpen bij het zelfstandig werken</a:t>
            </a:r>
          </a:p>
          <a:p>
            <a:pPr lvl="2"/>
            <a:r>
              <a:rPr lang="nl-NL" sz="1800" dirty="0" smtClean="0"/>
              <a:t>Bijv. een vaste route door de klas van de docent om bij alle leerlingen langs te kunnen gaan. De leerlingen die dan vragen hebben weten precies wanneer ze aan de beurt zijn. Kan gebruik gemaakt worden van hulpmiddelen </a:t>
            </a:r>
            <a:r>
              <a:rPr lang="nl-NL" sz="1800" dirty="0" err="1" smtClean="0"/>
              <a:t>bijv</a:t>
            </a:r>
            <a:r>
              <a:rPr lang="nl-NL" sz="1800" dirty="0" smtClean="0"/>
              <a:t> dobbelstenen met een kleur etc. om aan te geven dat je hulp van de docent nodig bent</a:t>
            </a:r>
          </a:p>
          <a:p>
            <a:pPr lvl="2"/>
            <a:r>
              <a:rPr lang="nl-NL" sz="1800" dirty="0" smtClean="0"/>
              <a:t>Lezen checklist v.a. pagina 146 t/m 148</a:t>
            </a:r>
          </a:p>
          <a:p>
            <a:pPr lvl="1"/>
            <a:endParaRPr lang="nl-NL" dirty="0" smtClean="0"/>
          </a:p>
          <a:p>
            <a:pPr lvl="1"/>
            <a:endParaRPr lang="nl-NL" dirty="0" smtClean="0"/>
          </a:p>
        </p:txBody>
      </p:sp>
    </p:spTree>
    <p:extLst>
      <p:ext uri="{BB962C8B-B14F-4D97-AF65-F5344CB8AC3E}">
        <p14:creationId xmlns:p14="http://schemas.microsoft.com/office/powerpoint/2010/main" val="1306804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Samenwerkend (coöperatief)  leren</a:t>
            </a:r>
            <a:endParaRPr lang="nl-NL" dirty="0"/>
          </a:p>
        </p:txBody>
      </p:sp>
      <p:sp>
        <p:nvSpPr>
          <p:cNvPr id="3" name="Tijdelijke aanduiding voor inhoud 2"/>
          <p:cNvSpPr>
            <a:spLocks noGrp="1"/>
          </p:cNvSpPr>
          <p:nvPr>
            <p:ph idx="1"/>
          </p:nvPr>
        </p:nvSpPr>
        <p:spPr/>
        <p:txBody>
          <a:bodyPr/>
          <a:lstStyle/>
          <a:p>
            <a:r>
              <a:rPr lang="nl-NL" dirty="0" smtClean="0"/>
              <a:t> leerlingen werken in kleine groepen gestructureerd samen aan een leertaak, </a:t>
            </a:r>
            <a:r>
              <a:rPr lang="nl-NL" b="1" dirty="0" smtClean="0"/>
              <a:t>een gezamenlijk doel</a:t>
            </a:r>
          </a:p>
          <a:p>
            <a:r>
              <a:rPr lang="nl-NL" dirty="0" smtClean="0"/>
              <a:t>Bevorderd de interactie tussen leerlingen en stimuleert de ontwikkeling van sociale en communicatieve vaardigheden en je maakt actief gebruik van werkvormen die de motivatie, effectiviteit en leeropbrengsten van </a:t>
            </a:r>
            <a:r>
              <a:rPr lang="nl-NL" dirty="0" err="1" smtClean="0"/>
              <a:t>lln</a:t>
            </a:r>
            <a:r>
              <a:rPr lang="nl-NL" dirty="0" smtClean="0"/>
              <a:t> verhogen.</a:t>
            </a:r>
          </a:p>
          <a:p>
            <a:r>
              <a:rPr lang="nl-NL" dirty="0" smtClean="0"/>
              <a:t>Een praktische manier om met verschillen tussen leerlingen om te gaan (kwaliteiten, valkuilen en leerdoelen)</a:t>
            </a:r>
          </a:p>
          <a:p>
            <a:endParaRPr lang="nl-NL" dirty="0"/>
          </a:p>
          <a:p>
            <a:r>
              <a:rPr lang="nl-NL" dirty="0" smtClean="0"/>
              <a:t>Lezen </a:t>
            </a:r>
            <a:r>
              <a:rPr lang="nl-NL" dirty="0" err="1" smtClean="0"/>
              <a:t>blz</a:t>
            </a:r>
            <a:r>
              <a:rPr lang="nl-NL" dirty="0" smtClean="0"/>
              <a:t> 152 en 153</a:t>
            </a:r>
          </a:p>
          <a:p>
            <a:endParaRPr lang="nl-NL" dirty="0"/>
          </a:p>
        </p:txBody>
      </p:sp>
    </p:spTree>
    <p:extLst>
      <p:ext uri="{BB962C8B-B14F-4D97-AF65-F5344CB8AC3E}">
        <p14:creationId xmlns:p14="http://schemas.microsoft.com/office/powerpoint/2010/main" val="411799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50</TotalTime>
  <Words>690</Words>
  <Application>Microsoft Office PowerPoint</Application>
  <PresentationFormat>Breedbeeld</PresentationFormat>
  <Paragraphs>78</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Gill Sans MT</vt:lpstr>
      <vt:lpstr>Impact</vt:lpstr>
      <vt:lpstr>Badge</vt:lpstr>
      <vt:lpstr>ontwikkelingspsychologie</vt:lpstr>
      <vt:lpstr>Vandaag gaan we het hebben over</vt:lpstr>
      <vt:lpstr>Project onderwijs</vt:lpstr>
      <vt:lpstr>Doel van projectonderwijs is TRANSFER</vt:lpstr>
      <vt:lpstr>Het directe-instructiemodel </vt:lpstr>
      <vt:lpstr>Directe instructie model</vt:lpstr>
      <vt:lpstr>Zelfstandig werken</vt:lpstr>
      <vt:lpstr>GIP-model</vt:lpstr>
      <vt:lpstr>Samenwerkend (coöperatief)  leren</vt:lpstr>
      <vt:lpstr>Taken van een onderwijsassistent</vt:lpstr>
      <vt:lpstr>Week opdracht</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ontwikkelingspsychologie</dc:title>
  <dc:creator>Ryanne van der Laan</dc:creator>
  <cp:lastModifiedBy>Ryanne van der Laan</cp:lastModifiedBy>
  <cp:revision>11</cp:revision>
  <dcterms:created xsi:type="dcterms:W3CDTF">2019-03-03T09:38:34Z</dcterms:created>
  <dcterms:modified xsi:type="dcterms:W3CDTF">2020-02-25T21:28:50Z</dcterms:modified>
</cp:coreProperties>
</file>